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7" r:id="rId3"/>
    <p:sldId id="264" r:id="rId4"/>
    <p:sldId id="269" r:id="rId5"/>
    <p:sldId id="270" r:id="rId6"/>
    <p:sldId id="271" r:id="rId7"/>
    <p:sldId id="275" r:id="rId8"/>
    <p:sldId id="272" r:id="rId9"/>
    <p:sldId id="27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DBBC-F7B9-4205-9A5B-1A6B03E716A3}" type="datetimeFigureOut">
              <a:rPr lang="sr-Latn-RS" smtClean="0"/>
              <a:t>29.5.2020.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97C0A-1B42-4BBA-9A56-5464D7608B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17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79418-37EB-4378-AD22-89DBB000B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79418-37EB-4378-AD22-89DBB000B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7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203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094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70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916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891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378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4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708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08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13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631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29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10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28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4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26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84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91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24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5/29/2020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858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artsteps.com/view/5ea5b367ac0bfe5d0e30d966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Читав живот – виртуелни музеј посвећен животу и стваралаштву Данила Киша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8278" y="5120494"/>
            <a:ext cx="4054478" cy="1373070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 Снежана Клепић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Гимназија „Вељко Петровић“ Сомбор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69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Циљ и исходи пројектне наставе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21FED-B50C-4A21-9460-5D32C70FE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609" y="2053888"/>
            <a:ext cx="11088897" cy="4505937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Циљ: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Интерпретација дела Данила Киша кроз самосталну изградњу знања, сарадњу и употребу ИКТ;</a:t>
            </a:r>
          </a:p>
          <a:p>
            <a:pPr marL="0" indent="0" algn="l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Исходи: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чита, разуме и тумачи Кишово дело;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 симболичку вредност елемената дела;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раније стечена знања;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Доноси закључке на основу стечених знања, истраживања и сопственог искуства;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Критички размишља (посматра, разликује битно од мање битног, закључује);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 проблем (проналази и користи различите начине и методе решавања проблема);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различите е-алате;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 да визуелизује закључке истраживања;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 да креира продукт рада (плакат, виртуелни музеј);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 да представи продукт рада и резултате сопственог истраживања.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grpSp>
        <p:nvGrpSpPr>
          <p:cNvPr id="25" name="Group 24" descr="thumbs up icon">
            <a:extLst>
              <a:ext uri="{FF2B5EF4-FFF2-40B4-BE49-F238E27FC236}">
                <a16:creationId xmlns:a16="http://schemas.microsoft.com/office/drawing/2014/main" id="{2907416F-402F-41F1-9D31-BA7E1376D182}"/>
              </a:ext>
            </a:extLst>
          </p:cNvPr>
          <p:cNvGrpSpPr/>
          <p:nvPr/>
        </p:nvGrpSpPr>
        <p:grpSpPr>
          <a:xfrm>
            <a:off x="744537" y="2086166"/>
            <a:ext cx="823913" cy="823913"/>
            <a:chOff x="744537" y="2086166"/>
            <a:chExt cx="823913" cy="823913"/>
          </a:xfrm>
        </p:grpSpPr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AC52CD19-1014-49F6-9EFC-0B3E037B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2086166"/>
              <a:ext cx="823913" cy="82391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DC748C5B-A010-42FE-94A3-C3615198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36" y="2278488"/>
              <a:ext cx="358468" cy="351052"/>
            </a:xfrm>
            <a:custGeom>
              <a:avLst/>
              <a:gdLst>
                <a:gd name="T0" fmla="*/ 358468 w 188"/>
                <a:gd name="T1" fmla="*/ 181250 h 184"/>
                <a:gd name="T2" fmla="*/ 257411 w 188"/>
                <a:gd name="T3" fmla="*/ 135460 h 184"/>
                <a:gd name="T4" fmla="*/ 257411 w 188"/>
                <a:gd name="T5" fmla="*/ 125921 h 184"/>
                <a:gd name="T6" fmla="*/ 286012 w 188"/>
                <a:gd name="T7" fmla="*/ 70592 h 184"/>
                <a:gd name="T8" fmla="*/ 263131 w 188"/>
                <a:gd name="T9" fmla="*/ 5724 h 184"/>
                <a:gd name="T10" fmla="*/ 226903 w 188"/>
                <a:gd name="T11" fmla="*/ 34342 h 184"/>
                <a:gd name="T12" fmla="*/ 179234 w 188"/>
                <a:gd name="T13" fmla="*/ 104934 h 184"/>
                <a:gd name="T14" fmla="*/ 133472 w 188"/>
                <a:gd name="T15" fmla="*/ 175526 h 184"/>
                <a:gd name="T16" fmla="*/ 97244 w 188"/>
                <a:gd name="T17" fmla="*/ 160263 h 184"/>
                <a:gd name="T18" fmla="*/ 0 w 188"/>
                <a:gd name="T19" fmla="*/ 177434 h 184"/>
                <a:gd name="T20" fmla="*/ 17161 w 188"/>
                <a:gd name="T21" fmla="*/ 351052 h 184"/>
                <a:gd name="T22" fmla="*/ 114405 w 188"/>
                <a:gd name="T23" fmla="*/ 337697 h 184"/>
                <a:gd name="T24" fmla="*/ 139192 w 188"/>
                <a:gd name="T25" fmla="*/ 351052 h 184"/>
                <a:gd name="T26" fmla="*/ 143006 w 188"/>
                <a:gd name="T27" fmla="*/ 351052 h 184"/>
                <a:gd name="T28" fmla="*/ 299359 w 188"/>
                <a:gd name="T29" fmla="*/ 351052 h 184"/>
                <a:gd name="T30" fmla="*/ 333680 w 188"/>
                <a:gd name="T31" fmla="*/ 307171 h 184"/>
                <a:gd name="T32" fmla="*/ 343214 w 188"/>
                <a:gd name="T33" fmla="*/ 257565 h 184"/>
                <a:gd name="T34" fmla="*/ 348934 w 188"/>
                <a:gd name="T35" fmla="*/ 206052 h 184"/>
                <a:gd name="T36" fmla="*/ 97244 w 188"/>
                <a:gd name="T37" fmla="*/ 335789 h 184"/>
                <a:gd name="T38" fmla="*/ 15254 w 188"/>
                <a:gd name="T39" fmla="*/ 333881 h 184"/>
                <a:gd name="T40" fmla="*/ 17161 w 188"/>
                <a:gd name="T41" fmla="*/ 175526 h 184"/>
                <a:gd name="T42" fmla="*/ 99151 w 188"/>
                <a:gd name="T43" fmla="*/ 177434 h 184"/>
                <a:gd name="T44" fmla="*/ 335587 w 188"/>
                <a:gd name="T45" fmla="*/ 198421 h 184"/>
                <a:gd name="T46" fmla="*/ 333680 w 188"/>
                <a:gd name="T47" fmla="*/ 209868 h 184"/>
                <a:gd name="T48" fmla="*/ 329867 w 188"/>
                <a:gd name="T49" fmla="*/ 249934 h 184"/>
                <a:gd name="T50" fmla="*/ 327960 w 188"/>
                <a:gd name="T51" fmla="*/ 261381 h 184"/>
                <a:gd name="T52" fmla="*/ 320333 w 188"/>
                <a:gd name="T53" fmla="*/ 297631 h 184"/>
                <a:gd name="T54" fmla="*/ 318426 w 188"/>
                <a:gd name="T55" fmla="*/ 307171 h 184"/>
                <a:gd name="T56" fmla="*/ 299359 w 188"/>
                <a:gd name="T57" fmla="*/ 335789 h 184"/>
                <a:gd name="T58" fmla="*/ 133472 w 188"/>
                <a:gd name="T59" fmla="*/ 330065 h 184"/>
                <a:gd name="T60" fmla="*/ 114405 w 188"/>
                <a:gd name="T61" fmla="*/ 190789 h 184"/>
                <a:gd name="T62" fmla="*/ 137286 w 188"/>
                <a:gd name="T63" fmla="*/ 190789 h 184"/>
                <a:gd name="T64" fmla="*/ 169700 w 188"/>
                <a:gd name="T65" fmla="*/ 152631 h 184"/>
                <a:gd name="T66" fmla="*/ 192581 w 188"/>
                <a:gd name="T67" fmla="*/ 112566 h 184"/>
                <a:gd name="T68" fmla="*/ 247877 w 188"/>
                <a:gd name="T69" fmla="*/ 19079 h 184"/>
                <a:gd name="T70" fmla="*/ 272664 w 188"/>
                <a:gd name="T71" fmla="*/ 66776 h 184"/>
                <a:gd name="T72" fmla="*/ 244063 w 188"/>
                <a:gd name="T73" fmla="*/ 145000 h 184"/>
                <a:gd name="T74" fmla="*/ 308893 w 188"/>
                <a:gd name="T75" fmla="*/ 150723 h 184"/>
                <a:gd name="T76" fmla="*/ 335587 w 188"/>
                <a:gd name="T77" fmla="*/ 198421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8" h="184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CA236DF-5114-4CA5-8620-41B94364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815179" cy="823913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Постављено дело, задаци и упутства;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 descr="clock icon">
            <a:extLst>
              <a:ext uri="{FF2B5EF4-FFF2-40B4-BE49-F238E27FC236}">
                <a16:creationId xmlns:a16="http://schemas.microsoft.com/office/drawing/2014/main" id="{0C571394-90B9-4305-A010-F2F17F3BA7D1}"/>
              </a:ext>
            </a:extLst>
          </p:cNvPr>
          <p:cNvGrpSpPr/>
          <p:nvPr/>
        </p:nvGrpSpPr>
        <p:grpSpPr>
          <a:xfrm>
            <a:off x="744537" y="3036069"/>
            <a:ext cx="823913" cy="823912"/>
            <a:chOff x="744537" y="3036069"/>
            <a:chExt cx="823913" cy="823912"/>
          </a:xfrm>
        </p:grpSpPr>
        <p:sp>
          <p:nvSpPr>
            <p:cNvPr id="45" name="Oval 68">
              <a:extLst>
                <a:ext uri="{FF2B5EF4-FFF2-40B4-BE49-F238E27FC236}">
                  <a16:creationId xmlns:a16="http://schemas.microsoft.com/office/drawing/2014/main" id="{2C8CF75B-4297-4F4C-BB5C-0BE87F168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036069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endParaRPr>
            </a:p>
          </p:txBody>
        </p:sp>
        <p:grpSp>
          <p:nvGrpSpPr>
            <p:cNvPr id="46" name="Group 45" descr="Clock">
              <a:extLst>
                <a:ext uri="{FF2B5EF4-FFF2-40B4-BE49-F238E27FC236}">
                  <a16:creationId xmlns:a16="http://schemas.microsoft.com/office/drawing/2014/main" id="{1C027AC2-76F8-4218-8C73-C8413E8B412B}"/>
                </a:ext>
              </a:extLst>
            </p:cNvPr>
            <p:cNvGrpSpPr/>
            <p:nvPr/>
          </p:nvGrpSpPr>
          <p:grpSpPr bwMode="auto">
            <a:xfrm>
              <a:off x="982527" y="3270522"/>
              <a:ext cx="343634" cy="344872"/>
              <a:chOff x="9155465" y="4372601"/>
              <a:chExt cx="343634" cy="344872"/>
            </a:xfrm>
            <a:solidFill>
              <a:schemeClr val="tx1"/>
            </a:solidFill>
          </p:grpSpPr>
          <p:sp>
            <p:nvSpPr>
              <p:cNvPr id="47" name="Freeform 158">
                <a:extLst>
                  <a:ext uri="{FF2B5EF4-FFF2-40B4-BE49-F238E27FC236}">
                    <a16:creationId xmlns:a16="http://schemas.microsoft.com/office/drawing/2014/main" id="{C75923E9-28C4-400A-99FC-AAC15C61ED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198" y="4372601"/>
                <a:ext cx="119901" cy="101360"/>
              </a:xfrm>
              <a:custGeom>
                <a:avLst/>
                <a:gdLst>
                  <a:gd name="T0" fmla="*/ 50 w 63"/>
                  <a:gd name="T1" fmla="*/ 53 h 53"/>
                  <a:gd name="T2" fmla="*/ 47 w 63"/>
                  <a:gd name="T3" fmla="*/ 49 h 53"/>
                  <a:gd name="T4" fmla="*/ 4 w 63"/>
                  <a:gd name="T5" fmla="*/ 15 h 53"/>
                  <a:gd name="T6" fmla="*/ 0 w 63"/>
                  <a:gd name="T7" fmla="*/ 14 h 53"/>
                  <a:gd name="T8" fmla="*/ 2 w 63"/>
                  <a:gd name="T9" fmla="*/ 10 h 53"/>
                  <a:gd name="T10" fmla="*/ 19 w 63"/>
                  <a:gd name="T11" fmla="*/ 0 h 53"/>
                  <a:gd name="T12" fmla="*/ 42 w 63"/>
                  <a:gd name="T13" fmla="*/ 11 h 53"/>
                  <a:gd name="T14" fmla="*/ 52 w 63"/>
                  <a:gd name="T15" fmla="*/ 50 h 53"/>
                  <a:gd name="T16" fmla="*/ 50 w 63"/>
                  <a:gd name="T17" fmla="*/ 53 h 53"/>
                  <a:gd name="T18" fmla="*/ 10 w 63"/>
                  <a:gd name="T19" fmla="*/ 11 h 53"/>
                  <a:gd name="T20" fmla="*/ 50 w 63"/>
                  <a:gd name="T21" fmla="*/ 42 h 53"/>
                  <a:gd name="T22" fmla="*/ 39 w 63"/>
                  <a:gd name="T23" fmla="*/ 16 h 53"/>
                  <a:gd name="T24" fmla="*/ 19 w 63"/>
                  <a:gd name="T25" fmla="*/ 6 h 53"/>
                  <a:gd name="T26" fmla="*/ 10 w 63"/>
                  <a:gd name="T27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53">
                    <a:moveTo>
                      <a:pt x="50" y="53"/>
                    </a:moveTo>
                    <a:cubicBezTo>
                      <a:pt x="47" y="49"/>
                      <a:pt x="47" y="49"/>
                      <a:pt x="47" y="49"/>
                    </a:cubicBezTo>
                    <a:cubicBezTo>
                      <a:pt x="37" y="33"/>
                      <a:pt x="22" y="21"/>
                      <a:pt x="4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6" y="5"/>
                      <a:pt x="11" y="0"/>
                      <a:pt x="19" y="0"/>
                    </a:cubicBezTo>
                    <a:cubicBezTo>
                      <a:pt x="26" y="0"/>
                      <a:pt x="33" y="4"/>
                      <a:pt x="42" y="11"/>
                    </a:cubicBezTo>
                    <a:cubicBezTo>
                      <a:pt x="63" y="27"/>
                      <a:pt x="61" y="38"/>
                      <a:pt x="52" y="50"/>
                    </a:cubicBezTo>
                    <a:lnTo>
                      <a:pt x="50" y="53"/>
                    </a:lnTo>
                    <a:close/>
                    <a:moveTo>
                      <a:pt x="10" y="11"/>
                    </a:moveTo>
                    <a:cubicBezTo>
                      <a:pt x="26" y="17"/>
                      <a:pt x="40" y="28"/>
                      <a:pt x="50" y="42"/>
                    </a:cubicBezTo>
                    <a:cubicBezTo>
                      <a:pt x="54" y="36"/>
                      <a:pt x="55" y="29"/>
                      <a:pt x="39" y="16"/>
                    </a:cubicBezTo>
                    <a:cubicBezTo>
                      <a:pt x="30" y="9"/>
                      <a:pt x="24" y="6"/>
                      <a:pt x="19" y="6"/>
                    </a:cubicBezTo>
                    <a:cubicBezTo>
                      <a:pt x="16" y="6"/>
                      <a:pt x="13" y="8"/>
                      <a:pt x="10" y="1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8" name="Freeform 159">
                <a:extLst>
                  <a:ext uri="{FF2B5EF4-FFF2-40B4-BE49-F238E27FC236}">
                    <a16:creationId xmlns:a16="http://schemas.microsoft.com/office/drawing/2014/main" id="{FEFFD0C9-5B02-425B-A466-52E458FDD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5465" y="4372601"/>
                <a:ext cx="119901" cy="101360"/>
              </a:xfrm>
              <a:custGeom>
                <a:avLst/>
                <a:gdLst>
                  <a:gd name="T0" fmla="*/ 13 w 63"/>
                  <a:gd name="T1" fmla="*/ 53 h 53"/>
                  <a:gd name="T2" fmla="*/ 10 w 63"/>
                  <a:gd name="T3" fmla="*/ 50 h 53"/>
                  <a:gd name="T4" fmla="*/ 20 w 63"/>
                  <a:gd name="T5" fmla="*/ 11 h 53"/>
                  <a:gd name="T6" fmla="*/ 44 w 63"/>
                  <a:gd name="T7" fmla="*/ 0 h 53"/>
                  <a:gd name="T8" fmla="*/ 60 w 63"/>
                  <a:gd name="T9" fmla="*/ 10 h 53"/>
                  <a:gd name="T10" fmla="*/ 63 w 63"/>
                  <a:gd name="T11" fmla="*/ 14 h 53"/>
                  <a:gd name="T12" fmla="*/ 59 w 63"/>
                  <a:gd name="T13" fmla="*/ 15 h 53"/>
                  <a:gd name="T14" fmla="*/ 15 w 63"/>
                  <a:gd name="T15" fmla="*/ 49 h 53"/>
                  <a:gd name="T16" fmla="*/ 13 w 63"/>
                  <a:gd name="T17" fmla="*/ 53 h 53"/>
                  <a:gd name="T18" fmla="*/ 44 w 63"/>
                  <a:gd name="T19" fmla="*/ 6 h 53"/>
                  <a:gd name="T20" fmla="*/ 24 w 63"/>
                  <a:gd name="T21" fmla="*/ 16 h 53"/>
                  <a:gd name="T22" fmla="*/ 13 w 63"/>
                  <a:gd name="T23" fmla="*/ 42 h 53"/>
                  <a:gd name="T24" fmla="*/ 53 w 63"/>
                  <a:gd name="T25" fmla="*/ 11 h 53"/>
                  <a:gd name="T26" fmla="*/ 44 w 63"/>
                  <a:gd name="T2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53">
                    <a:moveTo>
                      <a:pt x="13" y="53"/>
                    </a:moveTo>
                    <a:cubicBezTo>
                      <a:pt x="10" y="50"/>
                      <a:pt x="10" y="50"/>
                      <a:pt x="10" y="50"/>
                    </a:cubicBezTo>
                    <a:cubicBezTo>
                      <a:pt x="2" y="38"/>
                      <a:pt x="0" y="27"/>
                      <a:pt x="20" y="11"/>
                    </a:cubicBezTo>
                    <a:cubicBezTo>
                      <a:pt x="30" y="4"/>
                      <a:pt x="37" y="0"/>
                      <a:pt x="44" y="0"/>
                    </a:cubicBezTo>
                    <a:cubicBezTo>
                      <a:pt x="51" y="0"/>
                      <a:pt x="56" y="5"/>
                      <a:pt x="60" y="10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1" y="21"/>
                      <a:pt x="26" y="33"/>
                      <a:pt x="15" y="49"/>
                    </a:cubicBezTo>
                    <a:lnTo>
                      <a:pt x="13" y="53"/>
                    </a:lnTo>
                    <a:close/>
                    <a:moveTo>
                      <a:pt x="44" y="6"/>
                    </a:moveTo>
                    <a:cubicBezTo>
                      <a:pt x="39" y="6"/>
                      <a:pt x="32" y="9"/>
                      <a:pt x="24" y="16"/>
                    </a:cubicBezTo>
                    <a:cubicBezTo>
                      <a:pt x="8" y="29"/>
                      <a:pt x="9" y="36"/>
                      <a:pt x="13" y="42"/>
                    </a:cubicBezTo>
                    <a:cubicBezTo>
                      <a:pt x="23" y="28"/>
                      <a:pt x="37" y="17"/>
                      <a:pt x="53" y="11"/>
                    </a:cubicBezTo>
                    <a:cubicBezTo>
                      <a:pt x="50" y="8"/>
                      <a:pt x="47" y="6"/>
                      <a:pt x="44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9" name="Freeform 160">
                <a:extLst>
                  <a:ext uri="{FF2B5EF4-FFF2-40B4-BE49-F238E27FC236}">
                    <a16:creationId xmlns:a16="http://schemas.microsoft.com/office/drawing/2014/main" id="{6473D043-28E1-435C-A0EB-1B87812C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256" y="4671737"/>
                <a:ext cx="43263" cy="44500"/>
              </a:xfrm>
              <a:custGeom>
                <a:avLst/>
                <a:gdLst>
                  <a:gd name="T0" fmla="*/ 6 w 35"/>
                  <a:gd name="T1" fmla="*/ 36 h 36"/>
                  <a:gd name="T2" fmla="*/ 0 w 35"/>
                  <a:gd name="T3" fmla="*/ 30 h 36"/>
                  <a:gd name="T4" fmla="*/ 29 w 35"/>
                  <a:gd name="T5" fmla="*/ 0 h 36"/>
                  <a:gd name="T6" fmla="*/ 35 w 35"/>
                  <a:gd name="T7" fmla="*/ 8 h 36"/>
                  <a:gd name="T8" fmla="*/ 6 w 3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36"/>
                    </a:moveTo>
                    <a:lnTo>
                      <a:pt x="0" y="30"/>
                    </a:lnTo>
                    <a:lnTo>
                      <a:pt x="29" y="0"/>
                    </a:lnTo>
                    <a:lnTo>
                      <a:pt x="35" y="8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0" name="Freeform 161">
                <a:extLst>
                  <a:ext uri="{FF2B5EF4-FFF2-40B4-BE49-F238E27FC236}">
                    <a16:creationId xmlns:a16="http://schemas.microsoft.com/office/drawing/2014/main" id="{75DE641E-F64A-4A42-8BDF-F61276A87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09" y="4671737"/>
                <a:ext cx="45736" cy="45736"/>
              </a:xfrm>
              <a:custGeom>
                <a:avLst/>
                <a:gdLst>
                  <a:gd name="T0" fmla="*/ 29 w 37"/>
                  <a:gd name="T1" fmla="*/ 37 h 37"/>
                  <a:gd name="T2" fmla="*/ 0 w 37"/>
                  <a:gd name="T3" fmla="*/ 8 h 37"/>
                  <a:gd name="T4" fmla="*/ 6 w 37"/>
                  <a:gd name="T5" fmla="*/ 0 h 37"/>
                  <a:gd name="T6" fmla="*/ 37 w 37"/>
                  <a:gd name="T7" fmla="*/ 31 h 37"/>
                  <a:gd name="T8" fmla="*/ 29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9" y="3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37" y="31"/>
                    </a:lnTo>
                    <a:lnTo>
                      <a:pt x="29" y="37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1" name="Freeform 162">
                <a:extLst>
                  <a:ext uri="{FF2B5EF4-FFF2-40B4-BE49-F238E27FC236}">
                    <a16:creationId xmlns:a16="http://schemas.microsoft.com/office/drawing/2014/main" id="{893761D4-3EB3-4B41-9D51-60FFF3ABA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7826" y="4397323"/>
                <a:ext cx="320149" cy="320149"/>
              </a:xfrm>
              <a:custGeom>
                <a:avLst/>
                <a:gdLst>
                  <a:gd name="T0" fmla="*/ 84 w 168"/>
                  <a:gd name="T1" fmla="*/ 168 h 168"/>
                  <a:gd name="T2" fmla="*/ 0 w 168"/>
                  <a:gd name="T3" fmla="*/ 84 h 168"/>
                  <a:gd name="T4" fmla="*/ 84 w 168"/>
                  <a:gd name="T5" fmla="*/ 0 h 168"/>
                  <a:gd name="T6" fmla="*/ 168 w 168"/>
                  <a:gd name="T7" fmla="*/ 84 h 168"/>
                  <a:gd name="T8" fmla="*/ 84 w 168"/>
                  <a:gd name="T9" fmla="*/ 168 h 168"/>
                  <a:gd name="T10" fmla="*/ 84 w 168"/>
                  <a:gd name="T11" fmla="*/ 6 h 168"/>
                  <a:gd name="T12" fmla="*/ 6 w 168"/>
                  <a:gd name="T13" fmla="*/ 84 h 168"/>
                  <a:gd name="T14" fmla="*/ 84 w 168"/>
                  <a:gd name="T15" fmla="*/ 162 h 168"/>
                  <a:gd name="T16" fmla="*/ 162 w 168"/>
                  <a:gd name="T17" fmla="*/ 84 h 168"/>
                  <a:gd name="T18" fmla="*/ 84 w 168"/>
                  <a:gd name="T19" fmla="*/ 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cubicBezTo>
                      <a:pt x="38" y="168"/>
                      <a:pt x="0" y="131"/>
                      <a:pt x="0" y="84"/>
                    </a:cubicBezTo>
                    <a:cubicBezTo>
                      <a:pt x="0" y="38"/>
                      <a:pt x="38" y="0"/>
                      <a:pt x="84" y="0"/>
                    </a:cubicBezTo>
                    <a:cubicBezTo>
                      <a:pt x="130" y="0"/>
                      <a:pt x="168" y="38"/>
                      <a:pt x="168" y="84"/>
                    </a:cubicBezTo>
                    <a:cubicBezTo>
                      <a:pt x="168" y="131"/>
                      <a:pt x="130" y="168"/>
                      <a:pt x="84" y="168"/>
                    </a:cubicBezTo>
                    <a:close/>
                    <a:moveTo>
                      <a:pt x="84" y="6"/>
                    </a:moveTo>
                    <a:cubicBezTo>
                      <a:pt x="41" y="6"/>
                      <a:pt x="6" y="41"/>
                      <a:pt x="6" y="84"/>
                    </a:cubicBezTo>
                    <a:cubicBezTo>
                      <a:pt x="6" y="127"/>
                      <a:pt x="41" y="162"/>
                      <a:pt x="84" y="162"/>
                    </a:cubicBezTo>
                    <a:cubicBezTo>
                      <a:pt x="127" y="162"/>
                      <a:pt x="162" y="127"/>
                      <a:pt x="162" y="84"/>
                    </a:cubicBezTo>
                    <a:cubicBezTo>
                      <a:pt x="162" y="41"/>
                      <a:pt x="127" y="6"/>
                      <a:pt x="84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2" name="Freeform 163">
                <a:extLst>
                  <a:ext uri="{FF2B5EF4-FFF2-40B4-BE49-F238E27FC236}">
                    <a16:creationId xmlns:a16="http://schemas.microsoft.com/office/drawing/2014/main" id="{6D7BA2D0-32F1-40AE-BCF7-0031E808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575" y="4446767"/>
                <a:ext cx="100124" cy="126082"/>
              </a:xfrm>
              <a:custGeom>
                <a:avLst/>
                <a:gdLst>
                  <a:gd name="T0" fmla="*/ 81 w 81"/>
                  <a:gd name="T1" fmla="*/ 102 h 102"/>
                  <a:gd name="T2" fmla="*/ 0 w 81"/>
                  <a:gd name="T3" fmla="*/ 102 h 102"/>
                  <a:gd name="T4" fmla="*/ 0 w 81"/>
                  <a:gd name="T5" fmla="*/ 93 h 102"/>
                  <a:gd name="T6" fmla="*/ 72 w 81"/>
                  <a:gd name="T7" fmla="*/ 93 h 102"/>
                  <a:gd name="T8" fmla="*/ 72 w 81"/>
                  <a:gd name="T9" fmla="*/ 0 h 102"/>
                  <a:gd name="T10" fmla="*/ 81 w 81"/>
                  <a:gd name="T11" fmla="*/ 0 h 102"/>
                  <a:gd name="T12" fmla="*/ 81 w 81"/>
                  <a:gd name="T1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02">
                    <a:moveTo>
                      <a:pt x="81" y="102"/>
                    </a:moveTo>
                    <a:lnTo>
                      <a:pt x="0" y="102"/>
                    </a:lnTo>
                    <a:lnTo>
                      <a:pt x="0" y="93"/>
                    </a:lnTo>
                    <a:lnTo>
                      <a:pt x="72" y="93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81" y="10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B5B3156-755F-47BB-AFCD-9C4855B03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701211" cy="1046204"/>
          </a:xfrm>
        </p:spPr>
        <p:txBody>
          <a:bodyPr>
            <a:normAutofit fontScale="70000" lnSpcReduction="20000"/>
          </a:bodyPr>
          <a:lstStyle/>
          <a:p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Читање, истраживање, израда плаката у е-алату, креирање виртуелног музеја; 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31" name="Group 30" descr="search icon">
            <a:extLst>
              <a:ext uri="{FF2B5EF4-FFF2-40B4-BE49-F238E27FC236}">
                <a16:creationId xmlns:a16="http://schemas.microsoft.com/office/drawing/2014/main" id="{C5F28D29-D0F3-4DAC-898B-07FE8DA57557}"/>
              </a:ext>
            </a:extLst>
          </p:cNvPr>
          <p:cNvGrpSpPr/>
          <p:nvPr/>
        </p:nvGrpSpPr>
        <p:grpSpPr>
          <a:xfrm>
            <a:off x="744537" y="3975887"/>
            <a:ext cx="823913" cy="823912"/>
            <a:chOff x="744537" y="3975887"/>
            <a:chExt cx="823913" cy="823912"/>
          </a:xfrm>
        </p:grpSpPr>
        <p:sp>
          <p:nvSpPr>
            <p:cNvPr id="54" name="Oval 68">
              <a:extLst>
                <a:ext uri="{FF2B5EF4-FFF2-40B4-BE49-F238E27FC236}">
                  <a16:creationId xmlns:a16="http://schemas.microsoft.com/office/drawing/2014/main" id="{33B80E49-94B9-44A5-A4BD-A0094115A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975887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55" name="Group 54" descr="Unlock">
              <a:extLst>
                <a:ext uri="{FF2B5EF4-FFF2-40B4-BE49-F238E27FC236}">
                  <a16:creationId xmlns:a16="http://schemas.microsoft.com/office/drawing/2014/main" id="{B8F32770-F420-458B-B3DB-2F0E99DD574F}"/>
                </a:ext>
              </a:extLst>
            </p:cNvPr>
            <p:cNvGrpSpPr/>
            <p:nvPr/>
          </p:nvGrpSpPr>
          <p:grpSpPr bwMode="auto">
            <a:xfrm>
              <a:off x="993177" y="4210484"/>
              <a:ext cx="360941" cy="337455"/>
              <a:chOff x="6955211" y="4365185"/>
              <a:chExt cx="360941" cy="337455"/>
            </a:xfrm>
            <a:solidFill>
              <a:schemeClr val="tx1"/>
            </a:solidFill>
          </p:grpSpPr>
          <p:sp>
            <p:nvSpPr>
              <p:cNvPr id="56" name="Freeform 188">
                <a:extLst>
                  <a:ext uri="{FF2B5EF4-FFF2-40B4-BE49-F238E27FC236}">
                    <a16:creationId xmlns:a16="http://schemas.microsoft.com/office/drawing/2014/main" id="{8076EF42-2725-44C4-9A27-D75D71B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211" y="4365185"/>
                <a:ext cx="337455" cy="337455"/>
              </a:xfrm>
              <a:custGeom>
                <a:avLst/>
                <a:gdLst>
                  <a:gd name="T0" fmla="*/ 88 w 177"/>
                  <a:gd name="T1" fmla="*/ 177 h 177"/>
                  <a:gd name="T2" fmla="*/ 26 w 177"/>
                  <a:gd name="T3" fmla="*/ 151 h 177"/>
                  <a:gd name="T4" fmla="*/ 0 w 177"/>
                  <a:gd name="T5" fmla="*/ 89 h 177"/>
                  <a:gd name="T6" fmla="*/ 26 w 177"/>
                  <a:gd name="T7" fmla="*/ 27 h 177"/>
                  <a:gd name="T8" fmla="*/ 88 w 177"/>
                  <a:gd name="T9" fmla="*/ 0 h 177"/>
                  <a:gd name="T10" fmla="*/ 88 w 177"/>
                  <a:gd name="T11" fmla="*/ 0 h 177"/>
                  <a:gd name="T12" fmla="*/ 177 w 177"/>
                  <a:gd name="T13" fmla="*/ 88 h 177"/>
                  <a:gd name="T14" fmla="*/ 171 w 177"/>
                  <a:gd name="T15" fmla="*/ 88 h 177"/>
                  <a:gd name="T16" fmla="*/ 88 w 177"/>
                  <a:gd name="T17" fmla="*/ 6 h 177"/>
                  <a:gd name="T18" fmla="*/ 88 w 177"/>
                  <a:gd name="T19" fmla="*/ 6 h 177"/>
                  <a:gd name="T20" fmla="*/ 30 w 177"/>
                  <a:gd name="T21" fmla="*/ 31 h 177"/>
                  <a:gd name="T22" fmla="*/ 6 w 177"/>
                  <a:gd name="T23" fmla="*/ 89 h 177"/>
                  <a:gd name="T24" fmla="*/ 31 w 177"/>
                  <a:gd name="T25" fmla="*/ 147 h 177"/>
                  <a:gd name="T26" fmla="*/ 88 w 177"/>
                  <a:gd name="T27" fmla="*/ 171 h 177"/>
                  <a:gd name="T28" fmla="*/ 89 w 177"/>
                  <a:gd name="T29" fmla="*/ 171 h 177"/>
                  <a:gd name="T30" fmla="*/ 155 w 177"/>
                  <a:gd name="T31" fmla="*/ 136 h 177"/>
                  <a:gd name="T32" fmla="*/ 160 w 177"/>
                  <a:gd name="T33" fmla="*/ 140 h 177"/>
                  <a:gd name="T34" fmla="*/ 89 w 177"/>
                  <a:gd name="T35" fmla="*/ 177 h 177"/>
                  <a:gd name="T36" fmla="*/ 88 w 177"/>
                  <a:gd name="T3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177">
                    <a:moveTo>
                      <a:pt x="88" y="177"/>
                    </a:moveTo>
                    <a:cubicBezTo>
                      <a:pt x="65" y="177"/>
                      <a:pt x="43" y="168"/>
                      <a:pt x="26" y="151"/>
                    </a:cubicBezTo>
                    <a:cubicBezTo>
                      <a:pt x="10" y="135"/>
                      <a:pt x="0" y="113"/>
                      <a:pt x="0" y="89"/>
                    </a:cubicBezTo>
                    <a:cubicBezTo>
                      <a:pt x="0" y="66"/>
                      <a:pt x="9" y="43"/>
                      <a:pt x="26" y="27"/>
                    </a:cubicBezTo>
                    <a:cubicBezTo>
                      <a:pt x="42" y="10"/>
                      <a:pt x="64" y="1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37" y="0"/>
                      <a:pt x="176" y="40"/>
                      <a:pt x="177" y="88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0" y="43"/>
                      <a:pt x="133" y="6"/>
                      <a:pt x="88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66" y="7"/>
                      <a:pt x="45" y="15"/>
                      <a:pt x="30" y="31"/>
                    </a:cubicBezTo>
                    <a:cubicBezTo>
                      <a:pt x="14" y="46"/>
                      <a:pt x="6" y="67"/>
                      <a:pt x="6" y="89"/>
                    </a:cubicBezTo>
                    <a:cubicBezTo>
                      <a:pt x="6" y="111"/>
                      <a:pt x="15" y="132"/>
                      <a:pt x="31" y="147"/>
                    </a:cubicBezTo>
                    <a:cubicBezTo>
                      <a:pt x="46" y="162"/>
                      <a:pt x="67" y="171"/>
                      <a:pt x="88" y="171"/>
                    </a:cubicBezTo>
                    <a:cubicBezTo>
                      <a:pt x="88" y="171"/>
                      <a:pt x="89" y="171"/>
                      <a:pt x="89" y="171"/>
                    </a:cubicBezTo>
                    <a:cubicBezTo>
                      <a:pt x="115" y="171"/>
                      <a:pt x="140" y="158"/>
                      <a:pt x="155" y="136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44" y="163"/>
                      <a:pt x="117" y="177"/>
                      <a:pt x="89" y="177"/>
                    </a:cubicBezTo>
                    <a:cubicBezTo>
                      <a:pt x="89" y="177"/>
                      <a:pt x="89" y="177"/>
                      <a:pt x="88" y="1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7" name="Freeform 189">
                <a:extLst>
                  <a:ext uri="{FF2B5EF4-FFF2-40B4-BE49-F238E27FC236}">
                    <a16:creationId xmlns:a16="http://schemas.microsoft.com/office/drawing/2014/main" id="{863AA144-B903-4860-8562-D39B36E85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986" y="4491267"/>
                <a:ext cx="74166" cy="66749"/>
              </a:xfrm>
              <a:custGeom>
                <a:avLst/>
                <a:gdLst>
                  <a:gd name="T0" fmla="*/ 0 w 60"/>
                  <a:gd name="T1" fmla="*/ 0 h 54"/>
                  <a:gd name="T2" fmla="*/ 31 w 60"/>
                  <a:gd name="T3" fmla="*/ 54 h 54"/>
                  <a:gd name="T4" fmla="*/ 60 w 60"/>
                  <a:gd name="T5" fmla="*/ 0 h 54"/>
                  <a:gd name="T6" fmla="*/ 0 w 6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4">
                    <a:moveTo>
                      <a:pt x="0" y="0"/>
                    </a:moveTo>
                    <a:lnTo>
                      <a:pt x="31" y="54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8" name="Freeform 190">
                <a:extLst>
                  <a:ext uri="{FF2B5EF4-FFF2-40B4-BE49-F238E27FC236}">
                    <a16:creationId xmlns:a16="http://schemas.microsoft.com/office/drawing/2014/main" id="{AAEE0046-41AB-419B-B2B6-6DF3CEF0E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7585" y="4452947"/>
                <a:ext cx="91471" cy="76638"/>
              </a:xfrm>
              <a:custGeom>
                <a:avLst/>
                <a:gdLst>
                  <a:gd name="T0" fmla="*/ 1 w 48"/>
                  <a:gd name="T1" fmla="*/ 40 h 40"/>
                  <a:gd name="T2" fmla="*/ 0 w 48"/>
                  <a:gd name="T3" fmla="*/ 24 h 40"/>
                  <a:gd name="T4" fmla="*/ 24 w 48"/>
                  <a:gd name="T5" fmla="*/ 0 h 40"/>
                  <a:gd name="T6" fmla="*/ 48 w 48"/>
                  <a:gd name="T7" fmla="*/ 23 h 40"/>
                  <a:gd name="T8" fmla="*/ 48 w 48"/>
                  <a:gd name="T9" fmla="*/ 40 h 40"/>
                  <a:gd name="T10" fmla="*/ 1 w 48"/>
                  <a:gd name="T11" fmla="*/ 40 h 40"/>
                  <a:gd name="T12" fmla="*/ 24 w 48"/>
                  <a:gd name="T13" fmla="*/ 6 h 40"/>
                  <a:gd name="T14" fmla="*/ 6 w 48"/>
                  <a:gd name="T15" fmla="*/ 24 h 40"/>
                  <a:gd name="T16" fmla="*/ 7 w 48"/>
                  <a:gd name="T17" fmla="*/ 34 h 40"/>
                  <a:gd name="T18" fmla="*/ 42 w 48"/>
                  <a:gd name="T19" fmla="*/ 34 h 40"/>
                  <a:gd name="T20" fmla="*/ 42 w 48"/>
                  <a:gd name="T21" fmla="*/ 23 h 40"/>
                  <a:gd name="T22" fmla="*/ 24 w 48"/>
                  <a:gd name="T2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1" y="4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1" y="40"/>
                    </a:lnTo>
                    <a:close/>
                    <a:moveTo>
                      <a:pt x="24" y="6"/>
                    </a:moveTo>
                    <a:cubicBezTo>
                      <a:pt x="14" y="6"/>
                      <a:pt x="6" y="14"/>
                      <a:pt x="6" y="2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4"/>
                      <a:pt x="34" y="6"/>
                      <a:pt x="2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9" name="Freeform 191">
                <a:extLst>
                  <a:ext uri="{FF2B5EF4-FFF2-40B4-BE49-F238E27FC236}">
                    <a16:creationId xmlns:a16="http://schemas.microsoft.com/office/drawing/2014/main" id="{A2CBED4E-8F3F-4F26-A152-681AEC9D0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9043" y="4517225"/>
                <a:ext cx="131026" cy="100124"/>
              </a:xfrm>
              <a:custGeom>
                <a:avLst/>
                <a:gdLst>
                  <a:gd name="T0" fmla="*/ 5 w 69"/>
                  <a:gd name="T1" fmla="*/ 52 h 52"/>
                  <a:gd name="T2" fmla="*/ 5 w 69"/>
                  <a:gd name="T3" fmla="*/ 52 h 52"/>
                  <a:gd name="T4" fmla="*/ 1 w 69"/>
                  <a:gd name="T5" fmla="*/ 47 h 52"/>
                  <a:gd name="T6" fmla="*/ 0 w 69"/>
                  <a:gd name="T7" fmla="*/ 4 h 52"/>
                  <a:gd name="T8" fmla="*/ 5 w 69"/>
                  <a:gd name="T9" fmla="*/ 0 h 52"/>
                  <a:gd name="T10" fmla="*/ 64 w 69"/>
                  <a:gd name="T11" fmla="*/ 0 h 52"/>
                  <a:gd name="T12" fmla="*/ 68 w 69"/>
                  <a:gd name="T13" fmla="*/ 4 h 52"/>
                  <a:gd name="T14" fmla="*/ 69 w 69"/>
                  <a:gd name="T15" fmla="*/ 47 h 52"/>
                  <a:gd name="T16" fmla="*/ 67 w 69"/>
                  <a:gd name="T17" fmla="*/ 50 h 52"/>
                  <a:gd name="T18" fmla="*/ 64 w 69"/>
                  <a:gd name="T19" fmla="*/ 51 h 52"/>
                  <a:gd name="T20" fmla="*/ 5 w 69"/>
                  <a:gd name="T21" fmla="*/ 52 h 52"/>
                  <a:gd name="T22" fmla="*/ 6 w 69"/>
                  <a:gd name="T23" fmla="*/ 6 h 52"/>
                  <a:gd name="T24" fmla="*/ 7 w 69"/>
                  <a:gd name="T25" fmla="*/ 46 h 52"/>
                  <a:gd name="T26" fmla="*/ 62 w 69"/>
                  <a:gd name="T27" fmla="*/ 45 h 52"/>
                  <a:gd name="T28" fmla="*/ 62 w 69"/>
                  <a:gd name="T29" fmla="*/ 6 h 52"/>
                  <a:gd name="T30" fmla="*/ 6 w 69"/>
                  <a:gd name="T3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52">
                    <a:moveTo>
                      <a:pt x="5" y="52"/>
                    </a:moveTo>
                    <a:cubicBezTo>
                      <a:pt x="5" y="52"/>
                      <a:pt x="5" y="52"/>
                      <a:pt x="5" y="52"/>
                    </a:cubicBezTo>
                    <a:cubicBezTo>
                      <a:pt x="3" y="52"/>
                      <a:pt x="1" y="50"/>
                      <a:pt x="1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8" y="2"/>
                      <a:pt x="68" y="4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8"/>
                      <a:pt x="68" y="49"/>
                      <a:pt x="67" y="50"/>
                    </a:cubicBezTo>
                    <a:cubicBezTo>
                      <a:pt x="66" y="51"/>
                      <a:pt x="65" y="51"/>
                      <a:pt x="64" y="51"/>
                    </a:cubicBezTo>
                    <a:lnTo>
                      <a:pt x="5" y="52"/>
                    </a:lnTo>
                    <a:close/>
                    <a:moveTo>
                      <a:pt x="6" y="6"/>
                    </a:moveTo>
                    <a:cubicBezTo>
                      <a:pt x="7" y="46"/>
                      <a:pt x="7" y="46"/>
                      <a:pt x="7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0A0CD05-0AE4-492D-8051-9773BFFA7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577361" cy="823913"/>
          </a:xfrm>
        </p:spPr>
        <p:txBody>
          <a:bodyPr>
            <a:normAutofit fontScale="77500" lnSpcReduction="20000"/>
          </a:bodyPr>
          <a:lstStyle/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Излагања – вођство кроз виртуелну изложбу;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32" name="Group 31" descr="tools icon">
            <a:extLst>
              <a:ext uri="{FF2B5EF4-FFF2-40B4-BE49-F238E27FC236}">
                <a16:creationId xmlns:a16="http://schemas.microsoft.com/office/drawing/2014/main" id="{414B2C39-D63F-4B23-93E4-C6CB8A1A931B}"/>
              </a:ext>
            </a:extLst>
          </p:cNvPr>
          <p:cNvGrpSpPr/>
          <p:nvPr/>
        </p:nvGrpSpPr>
        <p:grpSpPr>
          <a:xfrm>
            <a:off x="712787" y="4945848"/>
            <a:ext cx="823913" cy="823912"/>
            <a:chOff x="712787" y="4945848"/>
            <a:chExt cx="823913" cy="823912"/>
          </a:xfrm>
        </p:grpSpPr>
        <p:sp>
          <p:nvSpPr>
            <p:cNvPr id="61" name="Oval 68">
              <a:extLst>
                <a:ext uri="{FF2B5EF4-FFF2-40B4-BE49-F238E27FC236}">
                  <a16:creationId xmlns:a16="http://schemas.microsoft.com/office/drawing/2014/main" id="{5A6D6A35-6EA5-47A3-BA38-66294A59D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" y="4945848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62" name="Group 61" descr="Mechanics">
              <a:extLst>
                <a:ext uri="{FF2B5EF4-FFF2-40B4-BE49-F238E27FC236}">
                  <a16:creationId xmlns:a16="http://schemas.microsoft.com/office/drawing/2014/main" id="{12D9414F-F708-4FC6-9001-3B87C1156DFE}"/>
                </a:ext>
              </a:extLst>
            </p:cNvPr>
            <p:cNvGrpSpPr/>
            <p:nvPr/>
          </p:nvGrpSpPr>
          <p:grpSpPr bwMode="auto">
            <a:xfrm>
              <a:off x="925095" y="5165730"/>
              <a:ext cx="396000" cy="396000"/>
              <a:chOff x="5508977" y="3649484"/>
              <a:chExt cx="331274" cy="323857"/>
            </a:xfrm>
            <a:solidFill>
              <a:schemeClr val="tx1"/>
            </a:solidFill>
          </p:grpSpPr>
          <p:sp>
            <p:nvSpPr>
              <p:cNvPr id="63" name="Freeform 129">
                <a:extLst>
                  <a:ext uri="{FF2B5EF4-FFF2-40B4-BE49-F238E27FC236}">
                    <a16:creationId xmlns:a16="http://schemas.microsoft.com/office/drawing/2014/main" id="{0DBAC07A-2E12-4423-A7AC-B5AAE8B2C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8322" y="3828718"/>
                <a:ext cx="161929" cy="144623"/>
              </a:xfrm>
              <a:custGeom>
                <a:avLst/>
                <a:gdLst>
                  <a:gd name="T0" fmla="*/ 60 w 85"/>
                  <a:gd name="T1" fmla="*/ 76 h 76"/>
                  <a:gd name="T2" fmla="*/ 60 w 85"/>
                  <a:gd name="T3" fmla="*/ 76 h 76"/>
                  <a:gd name="T4" fmla="*/ 52 w 85"/>
                  <a:gd name="T5" fmla="*/ 73 h 76"/>
                  <a:gd name="T6" fmla="*/ 0 w 85"/>
                  <a:gd name="T7" fmla="*/ 22 h 76"/>
                  <a:gd name="T8" fmla="*/ 13 w 85"/>
                  <a:gd name="T9" fmla="*/ 9 h 76"/>
                  <a:gd name="T10" fmla="*/ 30 w 85"/>
                  <a:gd name="T11" fmla="*/ 1 h 76"/>
                  <a:gd name="T12" fmla="*/ 33 w 85"/>
                  <a:gd name="T13" fmla="*/ 0 h 76"/>
                  <a:gd name="T14" fmla="*/ 79 w 85"/>
                  <a:gd name="T15" fmla="*/ 46 h 76"/>
                  <a:gd name="T16" fmla="*/ 74 w 85"/>
                  <a:gd name="T17" fmla="*/ 69 h 76"/>
                  <a:gd name="T18" fmla="*/ 60 w 85"/>
                  <a:gd name="T19" fmla="*/ 76 h 76"/>
                  <a:gd name="T20" fmla="*/ 58 w 85"/>
                  <a:gd name="T21" fmla="*/ 68 h 76"/>
                  <a:gd name="T22" fmla="*/ 60 w 85"/>
                  <a:gd name="T23" fmla="*/ 68 h 76"/>
                  <a:gd name="T24" fmla="*/ 68 w 85"/>
                  <a:gd name="T25" fmla="*/ 63 h 76"/>
                  <a:gd name="T26" fmla="*/ 73 w 85"/>
                  <a:gd name="T27" fmla="*/ 52 h 76"/>
                  <a:gd name="T28" fmla="*/ 30 w 85"/>
                  <a:gd name="T29" fmla="*/ 9 h 76"/>
                  <a:gd name="T30" fmla="*/ 18 w 85"/>
                  <a:gd name="T31" fmla="*/ 14 h 76"/>
                  <a:gd name="T32" fmla="*/ 11 w 85"/>
                  <a:gd name="T33" fmla="*/ 21 h 76"/>
                  <a:gd name="T34" fmla="*/ 58 w 85"/>
                  <a:gd name="T35" fmla="*/ 68 h 76"/>
                  <a:gd name="T36" fmla="*/ 58 w 85"/>
                  <a:gd name="T37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76">
                    <a:moveTo>
                      <a:pt x="60" y="76"/>
                    </a:moveTo>
                    <a:cubicBezTo>
                      <a:pt x="60" y="76"/>
                      <a:pt x="60" y="76"/>
                      <a:pt x="60" y="76"/>
                    </a:cubicBezTo>
                    <a:cubicBezTo>
                      <a:pt x="55" y="76"/>
                      <a:pt x="52" y="74"/>
                      <a:pt x="52" y="7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8"/>
                      <a:pt x="17" y="5"/>
                      <a:pt x="30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2" y="49"/>
                      <a:pt x="85" y="58"/>
                      <a:pt x="74" y="69"/>
                    </a:cubicBezTo>
                    <a:cubicBezTo>
                      <a:pt x="69" y="74"/>
                      <a:pt x="64" y="76"/>
                      <a:pt x="60" y="76"/>
                    </a:cubicBezTo>
                    <a:close/>
                    <a:moveTo>
                      <a:pt x="58" y="68"/>
                    </a:moveTo>
                    <a:cubicBezTo>
                      <a:pt x="58" y="68"/>
                      <a:pt x="58" y="68"/>
                      <a:pt x="60" y="68"/>
                    </a:cubicBezTo>
                    <a:cubicBezTo>
                      <a:pt x="62" y="68"/>
                      <a:pt x="65" y="66"/>
                      <a:pt x="68" y="63"/>
                    </a:cubicBezTo>
                    <a:cubicBezTo>
                      <a:pt x="76" y="56"/>
                      <a:pt x="73" y="52"/>
                      <a:pt x="73" y="5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1" y="12"/>
                      <a:pt x="19" y="14"/>
                      <a:pt x="18" y="14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4" name="Freeform 130">
                <a:extLst>
                  <a:ext uri="{FF2B5EF4-FFF2-40B4-BE49-F238E27FC236}">
                    <a16:creationId xmlns:a16="http://schemas.microsoft.com/office/drawing/2014/main" id="{99532D95-86F9-4992-A22A-F8F67CF90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8977" y="3649484"/>
                <a:ext cx="154512" cy="153276"/>
              </a:xfrm>
              <a:custGeom>
                <a:avLst/>
                <a:gdLst>
                  <a:gd name="T0" fmla="*/ 65 w 81"/>
                  <a:gd name="T1" fmla="*/ 80 h 80"/>
                  <a:gd name="T2" fmla="*/ 32 w 81"/>
                  <a:gd name="T3" fmla="*/ 47 h 80"/>
                  <a:gd name="T4" fmla="*/ 18 w 81"/>
                  <a:gd name="T5" fmla="*/ 41 h 80"/>
                  <a:gd name="T6" fmla="*/ 0 w 81"/>
                  <a:gd name="T7" fmla="*/ 15 h 80"/>
                  <a:gd name="T8" fmla="*/ 15 w 81"/>
                  <a:gd name="T9" fmla="*/ 0 h 80"/>
                  <a:gd name="T10" fmla="*/ 42 w 81"/>
                  <a:gd name="T11" fmla="*/ 17 h 80"/>
                  <a:gd name="T12" fmla="*/ 48 w 81"/>
                  <a:gd name="T13" fmla="*/ 31 h 80"/>
                  <a:gd name="T14" fmla="*/ 81 w 81"/>
                  <a:gd name="T15" fmla="*/ 64 h 80"/>
                  <a:gd name="T16" fmla="*/ 79 w 81"/>
                  <a:gd name="T17" fmla="*/ 67 h 80"/>
                  <a:gd name="T18" fmla="*/ 74 w 81"/>
                  <a:gd name="T19" fmla="*/ 72 h 80"/>
                  <a:gd name="T20" fmla="*/ 74 w 81"/>
                  <a:gd name="T21" fmla="*/ 73 h 80"/>
                  <a:gd name="T22" fmla="*/ 65 w 81"/>
                  <a:gd name="T23" fmla="*/ 80 h 80"/>
                  <a:gd name="T24" fmla="*/ 23 w 81"/>
                  <a:gd name="T25" fmla="*/ 35 h 80"/>
                  <a:gd name="T26" fmla="*/ 36 w 81"/>
                  <a:gd name="T27" fmla="*/ 41 h 80"/>
                  <a:gd name="T28" fmla="*/ 65 w 81"/>
                  <a:gd name="T29" fmla="*/ 70 h 80"/>
                  <a:gd name="T30" fmla="*/ 69 w 81"/>
                  <a:gd name="T31" fmla="*/ 66 h 80"/>
                  <a:gd name="T32" fmla="*/ 70 w 81"/>
                  <a:gd name="T33" fmla="*/ 65 h 80"/>
                  <a:gd name="T34" fmla="*/ 41 w 81"/>
                  <a:gd name="T35" fmla="*/ 36 h 80"/>
                  <a:gd name="T36" fmla="*/ 35 w 81"/>
                  <a:gd name="T37" fmla="*/ 22 h 80"/>
                  <a:gd name="T38" fmla="*/ 16 w 81"/>
                  <a:gd name="T39" fmla="*/ 10 h 80"/>
                  <a:gd name="T40" fmla="*/ 11 w 81"/>
                  <a:gd name="T41" fmla="*/ 16 h 80"/>
                  <a:gd name="T42" fmla="*/ 23 w 81"/>
                  <a:gd name="T43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80">
                    <a:moveTo>
                      <a:pt x="65" y="80"/>
                    </a:moveTo>
                    <a:cubicBezTo>
                      <a:pt x="32" y="47"/>
                      <a:pt x="32" y="47"/>
                      <a:pt x="32" y="47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7" y="69"/>
                      <a:pt x="76" y="71"/>
                      <a:pt x="74" y="72"/>
                    </a:cubicBezTo>
                    <a:cubicBezTo>
                      <a:pt x="74" y="73"/>
                      <a:pt x="74" y="73"/>
                      <a:pt x="74" y="73"/>
                    </a:cubicBezTo>
                    <a:lnTo>
                      <a:pt x="65" y="80"/>
                    </a:lnTo>
                    <a:close/>
                    <a:moveTo>
                      <a:pt x="23" y="35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0" y="65"/>
                      <a:pt x="70" y="6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1" y="16"/>
                      <a:pt x="11" y="16"/>
                      <a:pt x="11" y="16"/>
                    </a:cubicBezTo>
                    <a:lnTo>
                      <a:pt x="23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5" name="Freeform 131">
                <a:extLst>
                  <a:ext uri="{FF2B5EF4-FFF2-40B4-BE49-F238E27FC236}">
                    <a16:creationId xmlns:a16="http://schemas.microsoft.com/office/drawing/2014/main" id="{A4304E6A-0009-4C19-BB19-7A189DFFD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3921" y="3670498"/>
                <a:ext cx="302844" cy="286775"/>
              </a:xfrm>
              <a:custGeom>
                <a:avLst/>
                <a:gdLst>
                  <a:gd name="T0" fmla="*/ 127 w 159"/>
                  <a:gd name="T1" fmla="*/ 4 h 150"/>
                  <a:gd name="T2" fmla="*/ 140 w 159"/>
                  <a:gd name="T3" fmla="*/ 6 h 150"/>
                  <a:gd name="T4" fmla="*/ 123 w 159"/>
                  <a:gd name="T5" fmla="*/ 13 h 150"/>
                  <a:gd name="T6" fmla="*/ 121 w 159"/>
                  <a:gd name="T7" fmla="*/ 14 h 150"/>
                  <a:gd name="T8" fmla="*/ 121 w 159"/>
                  <a:gd name="T9" fmla="*/ 16 h 150"/>
                  <a:gd name="T10" fmla="*/ 120 w 159"/>
                  <a:gd name="T11" fmla="*/ 23 h 150"/>
                  <a:gd name="T12" fmla="*/ 120 w 159"/>
                  <a:gd name="T13" fmla="*/ 24 h 150"/>
                  <a:gd name="T14" fmla="*/ 120 w 159"/>
                  <a:gd name="T15" fmla="*/ 25 h 150"/>
                  <a:gd name="T16" fmla="*/ 126 w 159"/>
                  <a:gd name="T17" fmla="*/ 39 h 150"/>
                  <a:gd name="T18" fmla="*/ 128 w 159"/>
                  <a:gd name="T19" fmla="*/ 43 h 150"/>
                  <a:gd name="T20" fmla="*/ 131 w 159"/>
                  <a:gd name="T21" fmla="*/ 41 h 150"/>
                  <a:gd name="T22" fmla="*/ 152 w 159"/>
                  <a:gd name="T23" fmla="*/ 32 h 150"/>
                  <a:gd name="T24" fmla="*/ 135 w 159"/>
                  <a:gd name="T25" fmla="*/ 50 h 150"/>
                  <a:gd name="T26" fmla="*/ 132 w 159"/>
                  <a:gd name="T27" fmla="*/ 52 h 150"/>
                  <a:gd name="T28" fmla="*/ 133 w 159"/>
                  <a:gd name="T29" fmla="*/ 56 h 150"/>
                  <a:gd name="T30" fmla="*/ 138 w 159"/>
                  <a:gd name="T31" fmla="*/ 68 h 150"/>
                  <a:gd name="T32" fmla="*/ 90 w 159"/>
                  <a:gd name="T33" fmla="*/ 83 h 150"/>
                  <a:gd name="T34" fmla="*/ 33 w 159"/>
                  <a:gd name="T35" fmla="*/ 142 h 150"/>
                  <a:gd name="T36" fmla="*/ 23 w 159"/>
                  <a:gd name="T37" fmla="*/ 146 h 150"/>
                  <a:gd name="T38" fmla="*/ 15 w 159"/>
                  <a:gd name="T39" fmla="*/ 142 h 150"/>
                  <a:gd name="T40" fmla="*/ 15 w 159"/>
                  <a:gd name="T41" fmla="*/ 123 h 150"/>
                  <a:gd name="T42" fmla="*/ 80 w 159"/>
                  <a:gd name="T43" fmla="*/ 71 h 150"/>
                  <a:gd name="T44" fmla="*/ 80 w 159"/>
                  <a:gd name="T45" fmla="*/ 71 h 150"/>
                  <a:gd name="T46" fmla="*/ 80 w 159"/>
                  <a:gd name="T47" fmla="*/ 70 h 150"/>
                  <a:gd name="T48" fmla="*/ 102 w 159"/>
                  <a:gd name="T49" fmla="*/ 23 h 150"/>
                  <a:gd name="T50" fmla="*/ 104 w 159"/>
                  <a:gd name="T51" fmla="*/ 15 h 150"/>
                  <a:gd name="T52" fmla="*/ 121 w 159"/>
                  <a:gd name="T53" fmla="*/ 4 h 150"/>
                  <a:gd name="T54" fmla="*/ 122 w 159"/>
                  <a:gd name="T55" fmla="*/ 4 h 150"/>
                  <a:gd name="T56" fmla="*/ 127 w 159"/>
                  <a:gd name="T57" fmla="*/ 4 h 150"/>
                  <a:gd name="T58" fmla="*/ 127 w 159"/>
                  <a:gd name="T59" fmla="*/ 4 h 150"/>
                  <a:gd name="T60" fmla="*/ 24 w 159"/>
                  <a:gd name="T61" fmla="*/ 142 h 150"/>
                  <a:gd name="T62" fmla="*/ 31 w 159"/>
                  <a:gd name="T63" fmla="*/ 139 h 150"/>
                  <a:gd name="T64" fmla="*/ 31 w 159"/>
                  <a:gd name="T65" fmla="*/ 125 h 150"/>
                  <a:gd name="T66" fmla="*/ 24 w 159"/>
                  <a:gd name="T67" fmla="*/ 122 h 150"/>
                  <a:gd name="T68" fmla="*/ 17 w 159"/>
                  <a:gd name="T69" fmla="*/ 125 h 150"/>
                  <a:gd name="T70" fmla="*/ 17 w 159"/>
                  <a:gd name="T71" fmla="*/ 139 h 150"/>
                  <a:gd name="T72" fmla="*/ 24 w 159"/>
                  <a:gd name="T73" fmla="*/ 142 h 150"/>
                  <a:gd name="T74" fmla="*/ 127 w 159"/>
                  <a:gd name="T75" fmla="*/ 0 h 150"/>
                  <a:gd name="T76" fmla="*/ 121 w 159"/>
                  <a:gd name="T77" fmla="*/ 0 h 150"/>
                  <a:gd name="T78" fmla="*/ 100 w 159"/>
                  <a:gd name="T79" fmla="*/ 13 h 150"/>
                  <a:gd name="T80" fmla="*/ 77 w 159"/>
                  <a:gd name="T81" fmla="*/ 68 h 150"/>
                  <a:gd name="T82" fmla="*/ 12 w 159"/>
                  <a:gd name="T83" fmla="*/ 120 h 150"/>
                  <a:gd name="T84" fmla="*/ 12 w 159"/>
                  <a:gd name="T85" fmla="*/ 145 h 150"/>
                  <a:gd name="T86" fmla="*/ 23 w 159"/>
                  <a:gd name="T87" fmla="*/ 150 h 150"/>
                  <a:gd name="T88" fmla="*/ 36 w 159"/>
                  <a:gd name="T89" fmla="*/ 145 h 150"/>
                  <a:gd name="T90" fmla="*/ 93 w 159"/>
                  <a:gd name="T91" fmla="*/ 85 h 150"/>
                  <a:gd name="T92" fmla="*/ 144 w 159"/>
                  <a:gd name="T93" fmla="*/ 71 h 150"/>
                  <a:gd name="T94" fmla="*/ 137 w 159"/>
                  <a:gd name="T95" fmla="*/ 54 h 150"/>
                  <a:gd name="T96" fmla="*/ 159 w 159"/>
                  <a:gd name="T97" fmla="*/ 25 h 150"/>
                  <a:gd name="T98" fmla="*/ 130 w 159"/>
                  <a:gd name="T99" fmla="*/ 37 h 150"/>
                  <a:gd name="T100" fmla="*/ 124 w 159"/>
                  <a:gd name="T101" fmla="*/ 24 h 150"/>
                  <a:gd name="T102" fmla="*/ 125 w 159"/>
                  <a:gd name="T103" fmla="*/ 17 h 150"/>
                  <a:gd name="T104" fmla="*/ 149 w 159"/>
                  <a:gd name="T105" fmla="*/ 6 h 150"/>
                  <a:gd name="T106" fmla="*/ 127 w 159"/>
                  <a:gd name="T107" fmla="*/ 0 h 150"/>
                  <a:gd name="T108" fmla="*/ 24 w 159"/>
                  <a:gd name="T109" fmla="*/ 138 h 150"/>
                  <a:gd name="T110" fmla="*/ 20 w 159"/>
                  <a:gd name="T111" fmla="*/ 136 h 150"/>
                  <a:gd name="T112" fmla="*/ 20 w 159"/>
                  <a:gd name="T113" fmla="*/ 128 h 150"/>
                  <a:gd name="T114" fmla="*/ 24 w 159"/>
                  <a:gd name="T115" fmla="*/ 126 h 150"/>
                  <a:gd name="T116" fmla="*/ 29 w 159"/>
                  <a:gd name="T117" fmla="*/ 128 h 150"/>
                  <a:gd name="T118" fmla="*/ 29 w 159"/>
                  <a:gd name="T119" fmla="*/ 136 h 150"/>
                  <a:gd name="T120" fmla="*/ 24 w 159"/>
                  <a:gd name="T121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9" h="150">
                    <a:moveTo>
                      <a:pt x="127" y="4"/>
                    </a:moveTo>
                    <a:cubicBezTo>
                      <a:pt x="132" y="4"/>
                      <a:pt x="136" y="5"/>
                      <a:pt x="140" y="6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48" y="38"/>
                      <a:pt x="143" y="46"/>
                      <a:pt x="135" y="50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8" y="68"/>
                      <a:pt x="138" y="68"/>
                      <a:pt x="138" y="68"/>
                    </a:cubicBezTo>
                    <a:cubicBezTo>
                      <a:pt x="126" y="69"/>
                      <a:pt x="98" y="74"/>
                      <a:pt x="90" y="83"/>
                    </a:cubicBezTo>
                    <a:cubicBezTo>
                      <a:pt x="33" y="142"/>
                      <a:pt x="33" y="142"/>
                      <a:pt x="33" y="142"/>
                    </a:cubicBezTo>
                    <a:cubicBezTo>
                      <a:pt x="33" y="142"/>
                      <a:pt x="28" y="146"/>
                      <a:pt x="23" y="146"/>
                    </a:cubicBezTo>
                    <a:cubicBezTo>
                      <a:pt x="20" y="146"/>
                      <a:pt x="17" y="144"/>
                      <a:pt x="15" y="142"/>
                    </a:cubicBezTo>
                    <a:cubicBezTo>
                      <a:pt x="7" y="134"/>
                      <a:pt x="13" y="125"/>
                      <a:pt x="15" y="123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93" y="58"/>
                      <a:pt x="98" y="36"/>
                      <a:pt x="102" y="23"/>
                    </a:cubicBezTo>
                    <a:cubicBezTo>
                      <a:pt x="103" y="19"/>
                      <a:pt x="103" y="17"/>
                      <a:pt x="104" y="15"/>
                    </a:cubicBezTo>
                    <a:cubicBezTo>
                      <a:pt x="106" y="7"/>
                      <a:pt x="107" y="7"/>
                      <a:pt x="121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4" y="4"/>
                      <a:pt x="125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moveTo>
                      <a:pt x="24" y="142"/>
                    </a:moveTo>
                    <a:cubicBezTo>
                      <a:pt x="27" y="142"/>
                      <a:pt x="30" y="141"/>
                      <a:pt x="31" y="139"/>
                    </a:cubicBezTo>
                    <a:cubicBezTo>
                      <a:pt x="35" y="135"/>
                      <a:pt x="35" y="129"/>
                      <a:pt x="31" y="125"/>
                    </a:cubicBezTo>
                    <a:cubicBezTo>
                      <a:pt x="30" y="123"/>
                      <a:pt x="27" y="122"/>
                      <a:pt x="24" y="122"/>
                    </a:cubicBezTo>
                    <a:cubicBezTo>
                      <a:pt x="22" y="122"/>
                      <a:pt x="19" y="123"/>
                      <a:pt x="17" y="125"/>
                    </a:cubicBezTo>
                    <a:cubicBezTo>
                      <a:pt x="13" y="129"/>
                      <a:pt x="13" y="135"/>
                      <a:pt x="17" y="139"/>
                    </a:cubicBezTo>
                    <a:cubicBezTo>
                      <a:pt x="19" y="141"/>
                      <a:pt x="22" y="142"/>
                      <a:pt x="24" y="142"/>
                    </a:cubicBezTo>
                    <a:moveTo>
                      <a:pt x="127" y="0"/>
                    </a:moveTo>
                    <a:cubicBezTo>
                      <a:pt x="125" y="0"/>
                      <a:pt x="123" y="0"/>
                      <a:pt x="121" y="0"/>
                    </a:cubicBezTo>
                    <a:cubicBezTo>
                      <a:pt x="106" y="3"/>
                      <a:pt x="103" y="4"/>
                      <a:pt x="100" y="13"/>
                    </a:cubicBezTo>
                    <a:cubicBezTo>
                      <a:pt x="97" y="23"/>
                      <a:pt x="93" y="53"/>
                      <a:pt x="77" y="6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20"/>
                      <a:pt x="0" y="133"/>
                      <a:pt x="12" y="145"/>
                    </a:cubicBezTo>
                    <a:cubicBezTo>
                      <a:pt x="16" y="148"/>
                      <a:pt x="20" y="150"/>
                      <a:pt x="23" y="150"/>
                    </a:cubicBezTo>
                    <a:cubicBezTo>
                      <a:pt x="30" y="150"/>
                      <a:pt x="36" y="145"/>
                      <a:pt x="36" y="14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102" y="76"/>
                      <a:pt x="144" y="71"/>
                      <a:pt x="144" y="71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53" y="46"/>
                      <a:pt x="159" y="25"/>
                      <a:pt x="159" y="25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9" y="6"/>
                      <a:pt x="139" y="0"/>
                      <a:pt x="127" y="0"/>
                    </a:cubicBezTo>
                    <a:close/>
                    <a:moveTo>
                      <a:pt x="24" y="138"/>
                    </a:moveTo>
                    <a:cubicBezTo>
                      <a:pt x="23" y="138"/>
                      <a:pt x="21" y="138"/>
                      <a:pt x="20" y="136"/>
                    </a:cubicBezTo>
                    <a:cubicBezTo>
                      <a:pt x="17" y="134"/>
                      <a:pt x="17" y="130"/>
                      <a:pt x="20" y="128"/>
                    </a:cubicBezTo>
                    <a:cubicBezTo>
                      <a:pt x="21" y="127"/>
                      <a:pt x="23" y="126"/>
                      <a:pt x="24" y="126"/>
                    </a:cubicBezTo>
                    <a:cubicBezTo>
                      <a:pt x="26" y="126"/>
                      <a:pt x="27" y="127"/>
                      <a:pt x="29" y="128"/>
                    </a:cubicBezTo>
                    <a:cubicBezTo>
                      <a:pt x="31" y="130"/>
                      <a:pt x="31" y="134"/>
                      <a:pt x="29" y="136"/>
                    </a:cubicBezTo>
                    <a:cubicBezTo>
                      <a:pt x="27" y="138"/>
                      <a:pt x="26" y="138"/>
                      <a:pt x="24" y="1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32AB4371-99E9-4FD0-A119-1CF96F2D3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Самопроцена и процена.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 descr="steps graphic">
            <a:extLst>
              <a:ext uri="{FF2B5EF4-FFF2-40B4-BE49-F238E27FC236}">
                <a16:creationId xmlns:a16="http://schemas.microsoft.com/office/drawing/2014/main" id="{6EB24599-0719-48BC-AB48-E49D34953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1766" y="2139824"/>
            <a:ext cx="5184000" cy="3831576"/>
            <a:chOff x="6431766" y="2076324"/>
            <a:chExt cx="5184000" cy="3831576"/>
          </a:xfrm>
        </p:grpSpPr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CFE45C63-A0CD-4ED2-9253-02A15CFBE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1766" y="4609130"/>
              <a:ext cx="2336870" cy="1298770"/>
              <a:chOff x="4808051" y="1842051"/>
              <a:chExt cx="2369874" cy="1397540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0F99B6D3-28DD-4E91-808E-0A9D8950E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2331219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550D5C59-96EE-4437-9C44-B45AA3D56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1842051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163804A0-E4BE-4601-AEB6-7EC3284F5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2300082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35">
              <a:extLst>
                <a:ext uri="{FF2B5EF4-FFF2-40B4-BE49-F238E27FC236}">
                  <a16:creationId xmlns:a16="http://schemas.microsoft.com/office/drawing/2014/main" id="{BBFED9B2-8B04-4E8F-B036-2BB7CCF95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9331" y="3859410"/>
              <a:ext cx="2336870" cy="1307583"/>
              <a:chOff x="4808051" y="4299121"/>
              <a:chExt cx="2369874" cy="1405200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DA26508-A6A4-4F4C-AC60-E9459BF2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795540"/>
                <a:ext cx="1133349" cy="908781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0FC13C28-081C-4595-9C9D-7D21EB3FA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299121"/>
                <a:ext cx="2369874" cy="961119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31980248-1ADA-45C6-923A-02F742326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4764813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39">
              <a:extLst>
                <a:ext uri="{FF2B5EF4-FFF2-40B4-BE49-F238E27FC236}">
                  <a16:creationId xmlns:a16="http://schemas.microsoft.com/office/drawing/2014/main" id="{DBAE3F99-4416-43BB-802B-06B8C3273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9940" y="3145110"/>
              <a:ext cx="2335304" cy="1306106"/>
              <a:chOff x="4808051" y="5135743"/>
              <a:chExt cx="2369874" cy="1405200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6042750-61FD-40FA-B325-3248D0B0B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632723"/>
                <a:ext cx="1134109" cy="90822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D2485B1E-22DE-4313-87F3-58173AEAC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135743"/>
                <a:ext cx="2369874" cy="960617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6D372190-F03C-4E10-9BB3-D0799862D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2160" y="5600967"/>
                <a:ext cx="1235765" cy="939976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AAF307FC-5513-426F-BB40-B722D6DF2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8897" y="2438188"/>
              <a:ext cx="2336869" cy="1304631"/>
              <a:chOff x="4808051" y="3515295"/>
              <a:chExt cx="2369874" cy="1403847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4A81D7B-94A3-42C9-80AC-62D5D0110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010770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C157D7EE-659C-409B-A1E6-7D05687D7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3515295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F6A3B05-53B7-4EA3-88B4-ED578C58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400" y="3976396"/>
                <a:ext cx="1236525" cy="94013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384F39-BE7C-4DC7-9463-38206393DEC4}"/>
                </a:ext>
              </a:extLst>
            </p:cNvPr>
            <p:cNvGrpSpPr/>
            <p:nvPr/>
          </p:nvGrpSpPr>
          <p:grpSpPr>
            <a:xfrm>
              <a:off x="7668115" y="3549446"/>
              <a:ext cx="529043" cy="396000"/>
              <a:chOff x="7687796" y="3553060"/>
              <a:chExt cx="529043" cy="396000"/>
            </a:xfrm>
          </p:grpSpPr>
          <p:sp>
            <p:nvSpPr>
              <p:cNvPr id="26" name="Teardrop 25">
                <a:extLst>
                  <a:ext uri="{FF2B5EF4-FFF2-40B4-BE49-F238E27FC236}">
                    <a16:creationId xmlns:a16="http://schemas.microsoft.com/office/drawing/2014/main" id="{E668D9BC-775F-4484-A481-0A547E2A5D3E}"/>
                  </a:ext>
                </a:extLst>
              </p:cNvPr>
              <p:cNvSpPr/>
              <p:nvPr/>
            </p:nvSpPr>
            <p:spPr>
              <a:xfrm rot="7994273">
                <a:off x="7750851" y="3553060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C18C2F6-BC37-4856-9C97-AB28F5F35F30}"/>
                  </a:ext>
                </a:extLst>
              </p:cNvPr>
              <p:cNvSpPr/>
              <p:nvPr/>
            </p:nvSpPr>
            <p:spPr>
              <a:xfrm>
                <a:off x="7800745" y="3600615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F68FA9-42C6-4204-B804-635DC098A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7796" y="3587891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0B2E9-CE29-4F7C-AFC9-679B8873B095}"/>
                </a:ext>
              </a:extLst>
            </p:cNvPr>
            <p:cNvGrpSpPr/>
            <p:nvPr/>
          </p:nvGrpSpPr>
          <p:grpSpPr>
            <a:xfrm>
              <a:off x="6694640" y="4272888"/>
              <a:ext cx="527478" cy="396000"/>
              <a:chOff x="6694640" y="4272888"/>
              <a:chExt cx="527478" cy="396000"/>
            </a:xfrm>
          </p:grpSpPr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714DA6B9-3503-4743-B96D-C0387E3433EB}"/>
                  </a:ext>
                </a:extLst>
              </p:cNvPr>
              <p:cNvSpPr/>
              <p:nvPr/>
            </p:nvSpPr>
            <p:spPr>
              <a:xfrm rot="7994273">
                <a:off x="6757610" y="4272888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38BF2D-7205-429C-9920-69C767E77FD5}"/>
                  </a:ext>
                </a:extLst>
              </p:cNvPr>
              <p:cNvSpPr/>
              <p:nvPr/>
            </p:nvSpPr>
            <p:spPr>
              <a:xfrm>
                <a:off x="6807876" y="4320739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CC179C-E666-4CBA-8225-E9AE8F63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4640" y="4304252"/>
                <a:ext cx="5274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76D10B-6ACE-4638-AB7A-1EF3942918AD}"/>
                </a:ext>
              </a:extLst>
            </p:cNvPr>
            <p:cNvGrpSpPr/>
            <p:nvPr/>
          </p:nvGrpSpPr>
          <p:grpSpPr>
            <a:xfrm>
              <a:off x="8607357" y="2825895"/>
              <a:ext cx="529043" cy="396000"/>
              <a:chOff x="8505184" y="2844945"/>
              <a:chExt cx="529043" cy="396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767904-B09B-41EB-A4C9-DA5D7C8E09E8}"/>
                  </a:ext>
                </a:extLst>
              </p:cNvPr>
              <p:cNvSpPr/>
              <p:nvPr/>
            </p:nvSpPr>
            <p:spPr>
              <a:xfrm>
                <a:off x="8618133" y="2898296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736825B-C1D7-48B5-B010-D3116A534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5184" y="2872872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6A511322-FCB6-4287-85D1-8002AF8690E8}"/>
                  </a:ext>
                </a:extLst>
              </p:cNvPr>
              <p:cNvSpPr/>
              <p:nvPr/>
            </p:nvSpPr>
            <p:spPr>
              <a:xfrm rot="7994273">
                <a:off x="8570636" y="2844945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63545A-9938-4AE2-BE9F-9DD50FC1DC56}"/>
                </a:ext>
              </a:extLst>
            </p:cNvPr>
            <p:cNvGrpSpPr/>
            <p:nvPr/>
          </p:nvGrpSpPr>
          <p:grpSpPr>
            <a:xfrm>
              <a:off x="9564497" y="2076324"/>
              <a:ext cx="529043" cy="396000"/>
              <a:chOff x="9564497" y="2089024"/>
              <a:chExt cx="529043" cy="396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2B501A-72D7-40B8-9802-DE6E8019ADB1}"/>
                  </a:ext>
                </a:extLst>
              </p:cNvPr>
              <p:cNvGrpSpPr/>
              <p:nvPr/>
            </p:nvGrpSpPr>
            <p:grpSpPr>
              <a:xfrm>
                <a:off x="9564497" y="2116951"/>
                <a:ext cx="529043" cy="309240"/>
                <a:chOff x="9564497" y="2116951"/>
                <a:chExt cx="529043" cy="30924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1A0480E-9E12-4EA2-BCCF-0C55EF3201CC}"/>
                    </a:ext>
                  </a:extLst>
                </p:cNvPr>
                <p:cNvSpPr/>
                <p:nvPr/>
              </p:nvSpPr>
              <p:spPr>
                <a:xfrm>
                  <a:off x="9683796" y="2142375"/>
                  <a:ext cx="301007" cy="28381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5B3665F-4DAC-41AB-8260-BF53DC239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64497" y="2116951"/>
                  <a:ext cx="52904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rPr>
                    <a:t>4</a:t>
                  </a:r>
                </a:p>
              </p:txBody>
            </p:sp>
          </p:grp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8FD8D4C2-2B0C-4395-B822-9A684D330211}"/>
                  </a:ext>
                </a:extLst>
              </p:cNvPr>
              <p:cNvSpPr/>
              <p:nvPr/>
            </p:nvSpPr>
            <p:spPr>
              <a:xfrm rot="7994273">
                <a:off x="9636299" y="2089024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45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90E1-BDE8-401C-AF33-1E2094ED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Гугл-учионица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372DA-267C-4072-BB22-A4C8395839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058306">
            <a:off x="333895" y="2450257"/>
            <a:ext cx="3446582" cy="24710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C8563-3291-4DDB-AB11-B5605F52D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908764" cy="359931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гугл-учионици 4-4 одељења постављено је дело „</a:t>
            </a:r>
            <a:r>
              <a:rPr lang="sr-Cyrl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Енциклопедија мртвих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“Данила Киша у е-форми, како би свим ученицима било доступно, и креиран гугл-документ са упутствима и задацима. У 1. фази (која је трајала неколико дана) ученици су читали дело и опредељивали се за задатке.</a:t>
            </a:r>
          </a:p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су разврстани у три групе (уз читање дела у целости): проучавање биографије Данила Киша и његових родитеља у друштвеноисторијском контексту; интерпретација прича из збирке; повезивање прича са другим Кишовим делима.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D4440-2429-4FC7-89CC-A28D1F9AC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8199">
            <a:off x="1778550" y="3976234"/>
            <a:ext cx="3171825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44E2F-572B-4DBB-9B08-D53EA324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192" y="617836"/>
            <a:ext cx="3267075" cy="1351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8253E-4354-41B2-8BE0-1D035609F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394" y="2639627"/>
            <a:ext cx="1584828" cy="15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9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D262-255A-4A89-8710-9EFBDFB5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Израда стваралачких задатака помоћу 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е-алата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1ED2-0B19-476E-A160-887D21E1B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9" y="2120348"/>
            <a:ext cx="5857461" cy="4306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читања дела и опредељивања за одређени задатак, ученици су проучавали „подмукло дејство биографије“, интерпретирали приче трагајући за слојевима, симболима, утврђујући жанр, увиђајући везу са прошлошћу и/или савременошћу, препознавали идеје из других Кишових дела (</a:t>
            </a:r>
            <a:r>
              <a:rPr lang="sr-Cyrl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Горки талог искуства, Савети младом писцу)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причама из збирке. Креирани плакати и виртуелни музеј визуелизују резултате истраживања и решавања проблема. Ученици су плакате креирали у различитим е-алатима (адобе спарк, канва, глогстер, пикточарт, бабл, паблишер), а виртуелни музеј у артстепс алату. Одржана је и радионица креирања плаката за мање веште. За ову фазу било је потребно 15 дана.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DB5F09-A7E9-475C-B383-E78E2A37D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828897">
            <a:off x="8065985" y="2467673"/>
            <a:ext cx="1444618" cy="961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4ADA8-4175-4F14-B694-FF36B489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346">
            <a:off x="9571369" y="2190455"/>
            <a:ext cx="1241154" cy="886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06D3D-0DD3-4462-BBDC-0A8AF800F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986" y="3076556"/>
            <a:ext cx="1276839" cy="961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E59BD-06D2-4E73-92C8-27AE481F4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6378">
            <a:off x="10493739" y="4411129"/>
            <a:ext cx="1116497" cy="111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E4B0F-E54C-40D3-AABF-6B3909F82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5213">
            <a:off x="9204239" y="4753218"/>
            <a:ext cx="1121891" cy="1008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F2E36A-ED9E-442B-930A-A243DACCC3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65" t="-5672" r="18583" b="5672"/>
          <a:stretch/>
        </p:blipFill>
        <p:spPr>
          <a:xfrm>
            <a:off x="9090382" y="3429000"/>
            <a:ext cx="1263846" cy="1022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2173F-7ECA-424A-81BC-4143F9137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48891">
            <a:off x="7899301" y="3801010"/>
            <a:ext cx="1094542" cy="10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9A3C-3E7B-442B-AFAD-61C6EB62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Излагања – вођство кроз виртуелну изложбу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C5ACE-D977-452D-BFB8-942E88E142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09425">
            <a:off x="336777" y="2174000"/>
            <a:ext cx="2581653" cy="35988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2ABF6-BE5C-44A2-804C-0751CBA39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4808835" cy="429022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парова ученика креирало је 14 плаката – из сваког се ишчитава подробно истраживање теме, промишљање и закључивање. </a:t>
            </a:r>
          </a:p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 индивидуални задатак био је креирање виртуелног музеја – ученик је изградио музеј, унео и организовао експонате, те направио пешачку туру. </a:t>
            </a:r>
          </a:p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Последњи задатак у овој фази рада било је вођство. Ученици-водичи водили су нас кроз изложбу, излажући своје закључке и представљајући свој рад. </a:t>
            </a:r>
          </a:p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часове излагања користили смо дискорд-апликацију и зум. Часове су организовани у два термина по два часа.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3E470-1663-4FF6-A36D-8256AC9A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72364">
            <a:off x="2404087" y="4343646"/>
            <a:ext cx="2905215" cy="1636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AAC70-6643-462B-8172-3195DF0DB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5134">
            <a:off x="2369079" y="2360818"/>
            <a:ext cx="2092566" cy="2998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41011-A156-49CF-90D9-8D81D2CE9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95606">
            <a:off x="536855" y="3548268"/>
            <a:ext cx="2092566" cy="2984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1DE2A-B71C-423E-958D-97FDB79CA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350" y="2987850"/>
            <a:ext cx="2303306" cy="3279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61E006-AA7A-4481-AB67-9A1CF8057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96845">
            <a:off x="10474154" y="3522480"/>
            <a:ext cx="1447118" cy="901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575E5D-85A5-4A06-88AF-A537A535C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5182">
            <a:off x="10390456" y="5241067"/>
            <a:ext cx="1447118" cy="9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FA6F-C55C-4972-AA4D-EA912E6E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Читав живот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6E707-95FA-4BB1-BB54-3EA1A41EAF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342324">
            <a:off x="716544" y="2519716"/>
            <a:ext cx="3857774" cy="35988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092A6-8E8C-4273-8C1F-F76E8EE99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043" y="2336873"/>
            <a:ext cx="3933138" cy="359931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 часа музеј смо видели само његов аутор и ја, тако да је на часу била премијера. Лука нас је провео кроз музеј, објашњавајући како је груписао и распоредио плакате. </a:t>
            </a:r>
          </a:p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 боја зидова, у први мах изненађујућа, симболише мудрост, вечност, живот. Читав живот.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4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8E55-82F2-42DF-8026-BDDB2740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Самопроцена и процена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D4F8-9DFB-45F0-B468-FC05434A7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4" y="1987826"/>
            <a:ext cx="6228522" cy="462500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су били врло задовољни сопственим продуктима рада. </a:t>
            </a:r>
          </a:p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су им полуструктурирани задаци без детаљних упутстава, како би се подстакла њихова креативност у решавању проблема. Међутим, ученицима су задаци коментарисани, указивано је на недостатке или слабости, упућивани су на додатну литературу и сл., тако да су од почетне верзије до крајњег резултата  прешли дуг пут и урадили много више и боље него што су мислили да могу и знају.</a:t>
            </a:r>
          </a:p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крају су ученици проценили пројектну наставу и наставу на даљину уопште у упитнику који је управо за њих креиран.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процењују да су задаци били занимљиви и подстицајни, да су се захваљујући оваквим задацима више потрудили и стекли нове вештине.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1E861A-5042-49BC-9C75-F40B3C2CBA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340560">
            <a:off x="6846291" y="2240728"/>
            <a:ext cx="3456830" cy="153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36A5A-E8E7-4689-B694-30E3AF198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7158">
            <a:off x="10117150" y="2435075"/>
            <a:ext cx="1396628" cy="1396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53F00-4EE3-42CF-A7F9-05517F14A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3739">
            <a:off x="7794520" y="3566759"/>
            <a:ext cx="3057732" cy="2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985526-82B8-4535-A776-68CA5BB4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93" y="4806104"/>
            <a:ext cx="9949142" cy="1304872"/>
          </a:xfrm>
        </p:spPr>
        <p:txBody>
          <a:bodyPr>
            <a:noAutofit/>
          </a:bodyPr>
          <a:lstStyle/>
          <a:p>
            <a:pPr algn="just"/>
            <a:r>
              <a:rPr lang="sr-Cyrl-R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Славећи књигу, одајући поштовање жртвама холокауста, фашизма и другим жртвама Другог светског рата, крајем априла ове године обележили смо 85 година од рођења Данила Киша, ствараоца који отелотворује и дело и жртву, и етику и естетику. Резултат пројектне наставе је виртуелни музеј </a:t>
            </a:r>
            <a:r>
              <a:rPr lang="sr-Cyrl-RS" sz="20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„Читав живот“.</a:t>
            </a:r>
            <a:r>
              <a:rPr lang="sr-Cyrl-R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Живели!</a:t>
            </a:r>
            <a:br>
              <a:rPr lang="sr-Latn-R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1522EB-097D-426B-AD2A-53116D0FF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2177333" y="7195930"/>
            <a:ext cx="9613862" cy="304800"/>
          </a:xfrm>
        </p:spPr>
        <p:txBody>
          <a:bodyPr>
            <a:normAutofit lnSpcReduction="10000"/>
          </a:bodyPr>
          <a:lstStyle/>
          <a:p>
            <a:endParaRPr lang="sr-Latn-R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299B2A-24A0-407C-8AE8-442C2EED61E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690191" y="747024"/>
            <a:ext cx="6034088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56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1028</Words>
  <Application>Microsoft Office PowerPoint</Application>
  <PresentationFormat>Widescreen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Open Sans Light</vt:lpstr>
      <vt:lpstr>Segoe UI</vt:lpstr>
      <vt:lpstr>Times New Roman</vt:lpstr>
      <vt:lpstr>Trebuchet MS</vt:lpstr>
      <vt:lpstr>Wingdings</vt:lpstr>
      <vt:lpstr>Berlin</vt:lpstr>
      <vt:lpstr>Читав живот – виртуелни музеј посвећен животу и стваралаштву Данила Киша </vt:lpstr>
      <vt:lpstr>Циљ и исходи пројектне наставе</vt:lpstr>
      <vt:lpstr>Активности</vt:lpstr>
      <vt:lpstr>Гугл-учионица</vt:lpstr>
      <vt:lpstr>Израда стваралачких задатака помоћу  е-алата</vt:lpstr>
      <vt:lpstr>Излагања – вођство кроз виртуелну изложбу</vt:lpstr>
      <vt:lpstr>Читав живот</vt:lpstr>
      <vt:lpstr>Самопроцена и процена</vt:lpstr>
      <vt:lpstr>Славећи књигу, одајући поштовање жртвама холокауста, фашизма и другим жртвама Другог светског рата, крајем априла ове године обележили смо 85 година од рођења Данила Киша, ствараоца који отелотворује и дело и жртву, и етику и естетику. Резултат пројектне наставе је виртуелни музеј „Читав живот“. Живели!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Читав живот – виртуелни музеј посвећен животу и стваралаштву Данила Киша</dc:title>
  <dc:creator>Snezana</dc:creator>
  <cp:lastModifiedBy>Snezana</cp:lastModifiedBy>
  <cp:revision>23</cp:revision>
  <dcterms:created xsi:type="dcterms:W3CDTF">2020-05-29T15:59:05Z</dcterms:created>
  <dcterms:modified xsi:type="dcterms:W3CDTF">2020-05-29T23:18:17Z</dcterms:modified>
</cp:coreProperties>
</file>